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0" r:id="rId3"/>
    <p:sldId id="257" r:id="rId4"/>
    <p:sldId id="259" r:id="rId5"/>
    <p:sldId id="258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5042" userDrawn="1">
          <p15:clr>
            <a:srgbClr val="A4A3A4"/>
          </p15:clr>
        </p15:guide>
        <p15:guide id="3" pos="302" userDrawn="1">
          <p15:clr>
            <a:srgbClr val="A4A3A4"/>
          </p15:clr>
        </p15:guide>
        <p15:guide id="4" orient="horz" pos="4020" userDrawn="1">
          <p15:clr>
            <a:srgbClr val="A4A3A4"/>
          </p15:clr>
        </p15:guide>
        <p15:guide id="5" pos="7378" userDrawn="1">
          <p15:clr>
            <a:srgbClr val="A4A3A4"/>
          </p15:clr>
        </p15:guide>
        <p15:guide id="6" orient="horz" pos="2818" userDrawn="1">
          <p15:clr>
            <a:srgbClr val="A4A3A4"/>
          </p15:clr>
        </p15:guide>
        <p15:guide id="7" pos="4725" userDrawn="1">
          <p15:clr>
            <a:srgbClr val="A4A3A4"/>
          </p15:clr>
        </p15:guide>
        <p15:guide id="8" orient="horz" pos="1774" userDrawn="1">
          <p15:clr>
            <a:srgbClr val="A4A3A4"/>
          </p15:clr>
        </p15:guide>
        <p15:guide id="9" orient="horz" pos="731" userDrawn="1">
          <p15:clr>
            <a:srgbClr val="A4A3A4"/>
          </p15:clr>
        </p15:guide>
        <p15:guide id="10" pos="3840" userDrawn="1">
          <p15:clr>
            <a:srgbClr val="A4A3A4"/>
          </p15:clr>
        </p15:guide>
        <p15:guide id="11" pos="4021" userDrawn="1">
          <p15:clr>
            <a:srgbClr val="A4A3A4"/>
          </p15:clr>
        </p15:guide>
        <p15:guide id="12" pos="3659" userDrawn="1">
          <p15:clr>
            <a:srgbClr val="A4A3A4"/>
          </p15:clr>
        </p15:guide>
        <p15:guide id="13" orient="horz" pos="831" userDrawn="1">
          <p15:clr>
            <a:srgbClr val="A4A3A4"/>
          </p15:clr>
        </p15:guide>
        <p15:guide id="14" orient="horz" pos="10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95A0"/>
    <a:srgbClr val="875125"/>
    <a:srgbClr val="B79675"/>
    <a:srgbClr val="5A6420"/>
    <a:srgbClr val="2A3237"/>
    <a:srgbClr val="6B847B"/>
    <a:srgbClr val="7C7B78"/>
    <a:srgbClr val="4A555D"/>
    <a:srgbClr val="8D9398"/>
    <a:srgbClr val="54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52"/>
    <p:restoredTop sz="96132"/>
  </p:normalViewPr>
  <p:slideViewPr>
    <p:cSldViewPr snapToGrid="0" snapToObjects="1" showGuides="1">
      <p:cViewPr>
        <p:scale>
          <a:sx n="91" d="100"/>
          <a:sy n="91" d="100"/>
        </p:scale>
        <p:origin x="296" y="840"/>
      </p:cViewPr>
      <p:guideLst>
        <p:guide orient="horz" pos="300"/>
        <p:guide pos="5042"/>
        <p:guide pos="302"/>
        <p:guide orient="horz" pos="4020"/>
        <p:guide pos="7378"/>
        <p:guide orient="horz" pos="2818"/>
        <p:guide pos="4725"/>
        <p:guide orient="horz" pos="1774"/>
        <p:guide orient="horz" pos="731"/>
        <p:guide pos="3840"/>
        <p:guide pos="4021"/>
        <p:guide pos="3659"/>
        <p:guide orient="horz" pos="831"/>
        <p:guide orient="horz" pos="10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882C80-0656-E74A-B279-282D74A32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151CF74-F2AC-C44E-B385-A56AEF15D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32A2ED8-E923-4847-8EAB-85A627318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B4D5-E975-A748-8B3A-713CCFB58EA4}" type="datetimeFigureOut">
              <a:rPr lang="nl-BE" smtClean="0"/>
              <a:t>29/09/2020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E6AA60E-2A74-944F-A773-92FBAC1C9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8A75D4-076A-3F48-A3A3-D233B113A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E4E0-0DBC-3941-8EFC-2EFB1092246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0756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01C855-42C6-3F49-A988-4FA002431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A92A63DC-D4D0-7147-A333-F3EBC660C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055605D-BD49-2B40-A972-C8E8FD7A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B4D5-E975-A748-8B3A-713CCFB58EA4}" type="datetimeFigureOut">
              <a:rPr lang="nl-BE" smtClean="0"/>
              <a:t>29/09/2020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B85B8F1-AB9A-2F4D-8BAB-386907430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A65237B-1202-454D-939F-89BBA6526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E4E0-0DBC-3941-8EFC-2EFB1092246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394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934A3CFE-FA23-684E-83DE-CAFF66BCBD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5F69971-0CA4-2742-8745-A1FB32ED73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4147EDC-B4D5-5149-8C4B-5A19CBA84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B4D5-E975-A748-8B3A-713CCFB58EA4}" type="datetimeFigureOut">
              <a:rPr lang="nl-BE" smtClean="0"/>
              <a:t>29/09/2020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BD0A0C-35D5-C344-8C78-2406DCFFD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86CDCE-D3CD-4A48-A76E-143C5E496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E4E0-0DBC-3941-8EFC-2EFB1092246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1575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36058B-B806-FC41-9827-BADE14205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37791B-A9C6-9443-AA6A-E07483FB0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11F9FF-7C96-BC43-A0AD-9B0B511D9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B4D5-E975-A748-8B3A-713CCFB58EA4}" type="datetimeFigureOut">
              <a:rPr lang="nl-BE" smtClean="0"/>
              <a:t>29/09/2020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874FDAB-99E7-6B4A-8F4F-346223D73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6F53627-7526-B649-A158-CB537A1AC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E4E0-0DBC-3941-8EFC-2EFB1092246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3206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5794A-99D6-514A-A8D9-8AC760752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006FBF-A045-6F48-8076-15DB38116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F7727FE-2309-1647-8D05-E6D4D2575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B4D5-E975-A748-8B3A-713CCFB58EA4}" type="datetimeFigureOut">
              <a:rPr lang="nl-BE" smtClean="0"/>
              <a:t>29/09/2020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EA4125-7DA2-5249-99CA-51903244D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65514C-4F69-0046-908C-DF8D351A0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E4E0-0DBC-3941-8EFC-2EFB1092246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9574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8EE209-BDAF-F240-8661-6FE7563C0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36FFDF-D6AB-B347-90F7-4010927FB8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E6EB022-F11E-CB4F-8742-425E7D76E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9F6FE54-A874-214C-8C5E-037460AD1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B4D5-E975-A748-8B3A-713CCFB58EA4}" type="datetimeFigureOut">
              <a:rPr lang="nl-BE" smtClean="0"/>
              <a:t>29/09/2020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3AF9DAC-C451-5A44-8128-B286057C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86A0E7C-B903-A24B-A454-AC4A0053A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E4E0-0DBC-3941-8EFC-2EFB1092246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0694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A70EF1-D7A9-9444-B279-D5F2B90A6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E2A0ED9-3A57-214F-9B7E-4AC44C620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A04DF8C-EEF9-984B-A606-DF3B15185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7C58E92-AACD-B446-B294-D5D6825CB4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13AE8D44-67DB-4E4C-96EC-C76A0F5F21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7BA8582-2D85-0345-BA2E-B1B92743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B4D5-E975-A748-8B3A-713CCFB58EA4}" type="datetimeFigureOut">
              <a:rPr lang="nl-BE" smtClean="0"/>
              <a:t>29/09/2020</a:t>
            </a:fld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11BDA4D-D8A7-2847-961F-55BBFF2E0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4FC484A-E859-0844-9DF4-D7BA25CEB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E4E0-0DBC-3941-8EFC-2EFB1092246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4632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B35459-F7C5-6A4E-8869-A66A85DFA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43CD2C9-07BD-A74E-9490-999C6A42B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B4D5-E975-A748-8B3A-713CCFB58EA4}" type="datetimeFigureOut">
              <a:rPr lang="nl-BE" smtClean="0"/>
              <a:t>29/09/2020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27F507B-2DAC-C444-B649-6E5FD840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9B4D4FD-0C15-2342-B134-AA9890042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E4E0-0DBC-3941-8EFC-2EFB1092246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34528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447AFBC-D359-6646-88A2-2A0A35EB0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B4D5-E975-A748-8B3A-713CCFB58EA4}" type="datetimeFigureOut">
              <a:rPr lang="nl-BE" smtClean="0"/>
              <a:t>29/09/2020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9488CFD-DEFB-7F4B-85A9-E3F798669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8C5E7A2-6D85-9044-AABF-80B0B529B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E4E0-0DBC-3941-8EFC-2EFB1092246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9417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9D5BB2-ADD1-5B45-9D86-B72DCEBF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F11593-D831-FE44-A063-3DF5AF9DE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7E5324-BA48-6D4C-BF1A-375954D00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63409D2-CB6F-CA43-A606-C81D81C03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B4D5-E975-A748-8B3A-713CCFB58EA4}" type="datetimeFigureOut">
              <a:rPr lang="nl-BE" smtClean="0"/>
              <a:t>29/09/2020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96E7E4D-B109-3E4F-A366-D080E95F2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2364B92-5173-5E45-90AA-831E05BBA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E4E0-0DBC-3941-8EFC-2EFB1092246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7457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1D4258-EC8B-FE4C-B54D-DA511D200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8F97201-7416-C647-8280-C5F84497B3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FD2840A-80E4-C545-8767-FCB5C5584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ED62048-5B2F-0C4F-BB3A-CA9E1FF93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B4D5-E975-A748-8B3A-713CCFB58EA4}" type="datetimeFigureOut">
              <a:rPr lang="nl-BE" smtClean="0"/>
              <a:t>29/09/2020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5AFBB3F-9B0E-4447-A11A-DE83EC0C2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4EA510A-56E9-4642-8EF5-E30B4C7F6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AEE4E0-0DBC-3941-8EFC-2EFB1092246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60814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C6AD164-7747-264B-801D-E24269378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AB96344-EC1C-0F43-A6DD-66412DA2F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8B04948-732C-4C49-8813-8F3B084019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B4D5-E975-A748-8B3A-713CCFB58EA4}" type="datetimeFigureOut">
              <a:rPr lang="nl-BE" smtClean="0"/>
              <a:t>29/09/2020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1369A17-6CCE-9340-83B5-B3A93606DA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6D92A10-1C87-FA40-9DC0-9F2E8D11A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EE4E0-0DBC-3941-8EFC-2EFB1092246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0588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97EDAD87-E49D-194F-985C-EA19FB199C0F}"/>
              </a:ext>
            </a:extLst>
          </p:cNvPr>
          <p:cNvSpPr/>
          <p:nvPr/>
        </p:nvSpPr>
        <p:spPr>
          <a:xfrm>
            <a:off x="523221" y="476250"/>
            <a:ext cx="11189354" cy="1259644"/>
          </a:xfrm>
          <a:prstGeom prst="rect">
            <a:avLst/>
          </a:prstGeom>
          <a:solidFill>
            <a:srgbClr val="875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3" name="Picture 4" descr="vzw Sivi | KRAS Gent">
            <a:extLst>
              <a:ext uri="{FF2B5EF4-FFF2-40B4-BE49-F238E27FC236}">
                <a16:creationId xmlns:a16="http://schemas.microsoft.com/office/drawing/2014/main" id="{BF76F9FC-5C61-E648-AB3D-F3E91413D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36370" y="4344754"/>
            <a:ext cx="1446315" cy="21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Jong Gent in Actie - Posts | Facebook">
            <a:extLst>
              <a:ext uri="{FF2B5EF4-FFF2-40B4-BE49-F238E27FC236}">
                <a16:creationId xmlns:a16="http://schemas.microsoft.com/office/drawing/2014/main" id="{F6910A13-0E9B-CD4A-BBCC-5B05A53BE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5" t="1522" r="10892" b="1972"/>
          <a:stretch/>
        </p:blipFill>
        <p:spPr bwMode="auto">
          <a:xfrm>
            <a:off x="10144970" y="4437063"/>
            <a:ext cx="1567605" cy="194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F5B0E48-2082-0649-979C-39A23F084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21" y="4495094"/>
            <a:ext cx="2007082" cy="1886656"/>
          </a:xfrm>
          <a:prstGeom prst="rect">
            <a:avLst/>
          </a:prstGeom>
        </p:spPr>
      </p:pic>
      <p:pic>
        <p:nvPicPr>
          <p:cNvPr id="17" name="Picture 2" descr="home | beweging">
            <a:extLst>
              <a:ext uri="{FF2B5EF4-FFF2-40B4-BE49-F238E27FC236}">
                <a16:creationId xmlns:a16="http://schemas.microsoft.com/office/drawing/2014/main" id="{A1A08901-3D86-AE47-917F-FB05FFA4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5154" y="4693287"/>
            <a:ext cx="4335004" cy="176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riehoek 7">
            <a:extLst>
              <a:ext uri="{FF2B5EF4-FFF2-40B4-BE49-F238E27FC236}">
                <a16:creationId xmlns:a16="http://schemas.microsoft.com/office/drawing/2014/main" id="{2C5E2F35-20D1-FF41-8391-660495D8E8B5}"/>
              </a:ext>
            </a:extLst>
          </p:cNvPr>
          <p:cNvSpPr/>
          <p:nvPr/>
        </p:nvSpPr>
        <p:spPr>
          <a:xfrm flipH="1" flipV="1">
            <a:off x="479425" y="1735893"/>
            <a:ext cx="11189354" cy="428820"/>
          </a:xfrm>
          <a:prstGeom prst="triangle">
            <a:avLst>
              <a:gd name="adj" fmla="val 50234"/>
            </a:avLst>
          </a:prstGeom>
          <a:solidFill>
            <a:srgbClr val="875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3319FF6B-6ED7-344A-842F-68EFFB979F53}"/>
              </a:ext>
            </a:extLst>
          </p:cNvPr>
          <p:cNvSpPr txBox="1"/>
          <p:nvPr/>
        </p:nvSpPr>
        <p:spPr>
          <a:xfrm>
            <a:off x="283508" y="535565"/>
            <a:ext cx="11668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Stemmen uit de Gentse</a:t>
            </a:r>
            <a:br>
              <a:rPr lang="nl-BE" sz="36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</a:br>
            <a:r>
              <a:rPr lang="nl-BE" sz="36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Verenigingen waar armen het woord nemen.</a:t>
            </a:r>
          </a:p>
        </p:txBody>
      </p:sp>
    </p:spTree>
    <p:extLst>
      <p:ext uri="{BB962C8B-B14F-4D97-AF65-F5344CB8AC3E}">
        <p14:creationId xmlns:p14="http://schemas.microsoft.com/office/powerpoint/2010/main" val="3710512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8E55532D-D887-8941-AA87-875033F5AADE}"/>
              </a:ext>
            </a:extLst>
          </p:cNvPr>
          <p:cNvSpPr txBox="1"/>
          <p:nvPr/>
        </p:nvSpPr>
        <p:spPr>
          <a:xfrm>
            <a:off x="619331" y="374386"/>
            <a:ext cx="412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IVO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3F0B1A3-04C9-7C4D-944A-1335B41F5AFA}"/>
              </a:ext>
            </a:extLst>
          </p:cNvPr>
          <p:cNvSpPr/>
          <p:nvPr/>
        </p:nvSpPr>
        <p:spPr>
          <a:xfrm>
            <a:off x="1988457" y="5433606"/>
            <a:ext cx="44694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6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MARIANNE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7D9B892-2D68-364C-8E4A-04D2CD64B2B9}"/>
              </a:ext>
            </a:extLst>
          </p:cNvPr>
          <p:cNvSpPr/>
          <p:nvPr/>
        </p:nvSpPr>
        <p:spPr>
          <a:xfrm>
            <a:off x="496388" y="476250"/>
            <a:ext cx="11216187" cy="684213"/>
          </a:xfrm>
          <a:prstGeom prst="rect">
            <a:avLst/>
          </a:prstGeom>
          <a:solidFill>
            <a:srgbClr val="549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D703D29-6675-8E4C-BD1C-B4B0D477FDC6}"/>
              </a:ext>
            </a:extLst>
          </p:cNvPr>
          <p:cNvSpPr txBox="1"/>
          <p:nvPr/>
        </p:nvSpPr>
        <p:spPr>
          <a:xfrm>
            <a:off x="3869735" y="550976"/>
            <a:ext cx="446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Inkomen</a:t>
            </a:r>
          </a:p>
        </p:txBody>
      </p: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62779331-2AB6-9841-B553-57443A2229C2}"/>
              </a:ext>
            </a:extLst>
          </p:cNvPr>
          <p:cNvCxnSpPr>
            <a:stCxn id="5" idx="2"/>
          </p:cNvCxnSpPr>
          <p:nvPr/>
        </p:nvCxnSpPr>
        <p:spPr>
          <a:xfrm flipH="1">
            <a:off x="6096000" y="1160463"/>
            <a:ext cx="8482" cy="5221287"/>
          </a:xfrm>
          <a:prstGeom prst="line">
            <a:avLst/>
          </a:prstGeom>
          <a:ln w="38100">
            <a:solidFill>
              <a:srgbClr val="5495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vak 24">
            <a:extLst>
              <a:ext uri="{FF2B5EF4-FFF2-40B4-BE49-F238E27FC236}">
                <a16:creationId xmlns:a16="http://schemas.microsoft.com/office/drawing/2014/main" id="{1886791D-495D-A846-B803-A2BDAB9D6D20}"/>
              </a:ext>
            </a:extLst>
          </p:cNvPr>
          <p:cNvSpPr txBox="1"/>
          <p:nvPr/>
        </p:nvSpPr>
        <p:spPr>
          <a:xfrm>
            <a:off x="10213145" y="-4360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pic>
        <p:nvPicPr>
          <p:cNvPr id="18434" name="Picture 2" descr="Evenwicht Tussen Werk En Privéleven, Het Werk">
            <a:extLst>
              <a:ext uri="{FF2B5EF4-FFF2-40B4-BE49-F238E27FC236}">
                <a16:creationId xmlns:a16="http://schemas.microsoft.com/office/drawing/2014/main" id="{0502BC2F-C0AF-BF4A-808F-0624B9293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6" y="1585108"/>
            <a:ext cx="5350644" cy="382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Fabriek, Industriële Hal, Logistiek, De Handel, Vervoer">
            <a:extLst>
              <a:ext uri="{FF2B5EF4-FFF2-40B4-BE49-F238E27FC236}">
                <a16:creationId xmlns:a16="http://schemas.microsoft.com/office/drawing/2014/main" id="{F1B84165-8348-654D-9F75-C4A5F130C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412" y="1585108"/>
            <a:ext cx="5342163" cy="384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2721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8E55532D-D887-8941-AA87-875033F5AADE}"/>
              </a:ext>
            </a:extLst>
          </p:cNvPr>
          <p:cNvSpPr txBox="1"/>
          <p:nvPr/>
        </p:nvSpPr>
        <p:spPr>
          <a:xfrm>
            <a:off x="619331" y="374386"/>
            <a:ext cx="412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IVO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3F0B1A3-04C9-7C4D-944A-1335B41F5AFA}"/>
              </a:ext>
            </a:extLst>
          </p:cNvPr>
          <p:cNvSpPr/>
          <p:nvPr/>
        </p:nvSpPr>
        <p:spPr>
          <a:xfrm>
            <a:off x="1988457" y="5433606"/>
            <a:ext cx="44694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6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MARIANNE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7D9B892-2D68-364C-8E4A-04D2CD64B2B9}"/>
              </a:ext>
            </a:extLst>
          </p:cNvPr>
          <p:cNvSpPr/>
          <p:nvPr/>
        </p:nvSpPr>
        <p:spPr>
          <a:xfrm>
            <a:off x="496388" y="476250"/>
            <a:ext cx="11216187" cy="684213"/>
          </a:xfrm>
          <a:prstGeom prst="rect">
            <a:avLst/>
          </a:prstGeom>
          <a:solidFill>
            <a:srgbClr val="549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D703D29-6675-8E4C-BD1C-B4B0D477FDC6}"/>
              </a:ext>
            </a:extLst>
          </p:cNvPr>
          <p:cNvSpPr txBox="1"/>
          <p:nvPr/>
        </p:nvSpPr>
        <p:spPr>
          <a:xfrm>
            <a:off x="3869735" y="550976"/>
            <a:ext cx="446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Onderwijs</a:t>
            </a:r>
          </a:p>
        </p:txBody>
      </p: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62779331-2AB6-9841-B553-57443A2229C2}"/>
              </a:ext>
            </a:extLst>
          </p:cNvPr>
          <p:cNvCxnSpPr>
            <a:stCxn id="5" idx="2"/>
          </p:cNvCxnSpPr>
          <p:nvPr/>
        </p:nvCxnSpPr>
        <p:spPr>
          <a:xfrm flipH="1">
            <a:off x="6096000" y="1160463"/>
            <a:ext cx="8482" cy="5221287"/>
          </a:xfrm>
          <a:prstGeom prst="line">
            <a:avLst/>
          </a:prstGeom>
          <a:ln w="38100">
            <a:solidFill>
              <a:srgbClr val="5495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vak 24">
            <a:extLst>
              <a:ext uri="{FF2B5EF4-FFF2-40B4-BE49-F238E27FC236}">
                <a16:creationId xmlns:a16="http://schemas.microsoft.com/office/drawing/2014/main" id="{1886791D-495D-A846-B803-A2BDAB9D6D20}"/>
              </a:ext>
            </a:extLst>
          </p:cNvPr>
          <p:cNvSpPr txBox="1"/>
          <p:nvPr/>
        </p:nvSpPr>
        <p:spPr>
          <a:xfrm>
            <a:off x="10213145" y="-4360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pic>
        <p:nvPicPr>
          <p:cNvPr id="19458" name="Picture 2" descr="Gratis stockfoto met aan het leren, aan het studeren, achteraanzicht">
            <a:extLst>
              <a:ext uri="{FF2B5EF4-FFF2-40B4-BE49-F238E27FC236}">
                <a16:creationId xmlns:a16="http://schemas.microsoft.com/office/drawing/2014/main" id="{2E20AB91-72A4-1C46-9C4A-CC196D705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6" y="1592264"/>
            <a:ext cx="5329828" cy="355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Zal Vervelen, Woedend, Meisje, Vrouw, Model, Vormen">
            <a:extLst>
              <a:ext uri="{FF2B5EF4-FFF2-40B4-BE49-F238E27FC236}">
                <a16:creationId xmlns:a16="http://schemas.microsoft.com/office/drawing/2014/main" id="{41C16EA0-F787-B747-BACE-1012A7776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28" y="1592263"/>
            <a:ext cx="5334770" cy="355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823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8E55532D-D887-8941-AA87-875033F5AADE}"/>
              </a:ext>
            </a:extLst>
          </p:cNvPr>
          <p:cNvSpPr txBox="1"/>
          <p:nvPr/>
        </p:nvSpPr>
        <p:spPr>
          <a:xfrm>
            <a:off x="619331" y="374386"/>
            <a:ext cx="412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IVO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7D9B892-2D68-364C-8E4A-04D2CD64B2B9}"/>
              </a:ext>
            </a:extLst>
          </p:cNvPr>
          <p:cNvSpPr/>
          <p:nvPr/>
        </p:nvSpPr>
        <p:spPr>
          <a:xfrm>
            <a:off x="496388" y="476250"/>
            <a:ext cx="11216187" cy="684213"/>
          </a:xfrm>
          <a:prstGeom prst="rect">
            <a:avLst/>
          </a:prstGeom>
          <a:solidFill>
            <a:srgbClr val="549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D703D29-6675-8E4C-BD1C-B4B0D477FDC6}"/>
              </a:ext>
            </a:extLst>
          </p:cNvPr>
          <p:cNvSpPr txBox="1"/>
          <p:nvPr/>
        </p:nvSpPr>
        <p:spPr>
          <a:xfrm>
            <a:off x="3869735" y="550976"/>
            <a:ext cx="446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Wonen</a:t>
            </a:r>
          </a:p>
        </p:txBody>
      </p: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62779331-2AB6-9841-B553-57443A2229C2}"/>
              </a:ext>
            </a:extLst>
          </p:cNvPr>
          <p:cNvCxnSpPr>
            <a:stCxn id="5" idx="2"/>
          </p:cNvCxnSpPr>
          <p:nvPr/>
        </p:nvCxnSpPr>
        <p:spPr>
          <a:xfrm flipH="1">
            <a:off x="6096000" y="1160463"/>
            <a:ext cx="8482" cy="5221287"/>
          </a:xfrm>
          <a:prstGeom prst="line">
            <a:avLst/>
          </a:prstGeom>
          <a:ln w="38100">
            <a:solidFill>
              <a:srgbClr val="5495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vak 24">
            <a:extLst>
              <a:ext uri="{FF2B5EF4-FFF2-40B4-BE49-F238E27FC236}">
                <a16:creationId xmlns:a16="http://schemas.microsoft.com/office/drawing/2014/main" id="{1886791D-495D-A846-B803-A2BDAB9D6D20}"/>
              </a:ext>
            </a:extLst>
          </p:cNvPr>
          <p:cNvSpPr txBox="1"/>
          <p:nvPr/>
        </p:nvSpPr>
        <p:spPr>
          <a:xfrm>
            <a:off x="10213145" y="-4360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pic>
        <p:nvPicPr>
          <p:cNvPr id="20482" name="Picture 2" descr="Ongelijkheid, Armoede, Daklozen, Dakloos">
            <a:extLst>
              <a:ext uri="{FF2B5EF4-FFF2-40B4-BE49-F238E27FC236}">
                <a16:creationId xmlns:a16="http://schemas.microsoft.com/office/drawing/2014/main" id="{D8163FF8-4011-DA49-A0C7-FE66667F8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1592264"/>
            <a:ext cx="5355870" cy="35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Woonkamer, Bank, Sofa, Stoel, Tafel">
            <a:extLst>
              <a:ext uri="{FF2B5EF4-FFF2-40B4-BE49-F238E27FC236}">
                <a16:creationId xmlns:a16="http://schemas.microsoft.com/office/drawing/2014/main" id="{04E7A420-3B5F-AA4E-B678-25898EF2A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8" y="1592263"/>
            <a:ext cx="5339341" cy="357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612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8E55532D-D887-8941-AA87-875033F5AADE}"/>
              </a:ext>
            </a:extLst>
          </p:cNvPr>
          <p:cNvSpPr txBox="1"/>
          <p:nvPr/>
        </p:nvSpPr>
        <p:spPr>
          <a:xfrm>
            <a:off x="619331" y="374386"/>
            <a:ext cx="412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IVO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3F0B1A3-04C9-7C4D-944A-1335B41F5AFA}"/>
              </a:ext>
            </a:extLst>
          </p:cNvPr>
          <p:cNvSpPr/>
          <p:nvPr/>
        </p:nvSpPr>
        <p:spPr>
          <a:xfrm>
            <a:off x="1988457" y="5433606"/>
            <a:ext cx="44694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6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MARIANNE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7D9B892-2D68-364C-8E4A-04D2CD64B2B9}"/>
              </a:ext>
            </a:extLst>
          </p:cNvPr>
          <p:cNvSpPr/>
          <p:nvPr/>
        </p:nvSpPr>
        <p:spPr>
          <a:xfrm>
            <a:off x="496388" y="476250"/>
            <a:ext cx="11216187" cy="684213"/>
          </a:xfrm>
          <a:prstGeom prst="rect">
            <a:avLst/>
          </a:prstGeom>
          <a:solidFill>
            <a:srgbClr val="549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D703D29-6675-8E4C-BD1C-B4B0D477FDC6}"/>
              </a:ext>
            </a:extLst>
          </p:cNvPr>
          <p:cNvSpPr txBox="1"/>
          <p:nvPr/>
        </p:nvSpPr>
        <p:spPr>
          <a:xfrm>
            <a:off x="3869735" y="550976"/>
            <a:ext cx="446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Sociale contacten</a:t>
            </a:r>
          </a:p>
        </p:txBody>
      </p: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62779331-2AB6-9841-B553-57443A2229C2}"/>
              </a:ext>
            </a:extLst>
          </p:cNvPr>
          <p:cNvCxnSpPr>
            <a:stCxn id="5" idx="2"/>
          </p:cNvCxnSpPr>
          <p:nvPr/>
        </p:nvCxnSpPr>
        <p:spPr>
          <a:xfrm flipH="1">
            <a:off x="6096000" y="1160463"/>
            <a:ext cx="8482" cy="5221287"/>
          </a:xfrm>
          <a:prstGeom prst="line">
            <a:avLst/>
          </a:prstGeom>
          <a:ln w="38100">
            <a:solidFill>
              <a:srgbClr val="5495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vak 24">
            <a:extLst>
              <a:ext uri="{FF2B5EF4-FFF2-40B4-BE49-F238E27FC236}">
                <a16:creationId xmlns:a16="http://schemas.microsoft.com/office/drawing/2014/main" id="{1886791D-495D-A846-B803-A2BDAB9D6D20}"/>
              </a:ext>
            </a:extLst>
          </p:cNvPr>
          <p:cNvSpPr txBox="1"/>
          <p:nvPr/>
        </p:nvSpPr>
        <p:spPr>
          <a:xfrm>
            <a:off x="10213145" y="-4360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pic>
        <p:nvPicPr>
          <p:cNvPr id="8" name="Picture 4" descr="Mannen, Vrouwen, Kleding, Paar, Mensen, Gelukkig">
            <a:extLst>
              <a:ext uri="{FF2B5EF4-FFF2-40B4-BE49-F238E27FC236}">
                <a16:creationId xmlns:a16="http://schemas.microsoft.com/office/drawing/2014/main" id="{ED6B8CA8-73BC-F34A-ACC9-D90FAFCE3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91" y="1592264"/>
            <a:ext cx="5364135" cy="35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Gratis stockfoto met afzondering, alleen, alleen zijn">
            <a:extLst>
              <a:ext uri="{FF2B5EF4-FFF2-40B4-BE49-F238E27FC236}">
                <a16:creationId xmlns:a16="http://schemas.microsoft.com/office/drawing/2014/main" id="{5309F360-C394-D841-89FA-EE2EA3BAA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492" y="1592264"/>
            <a:ext cx="5355870" cy="357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977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97EDAD87-E49D-194F-985C-EA19FB199C0F}"/>
              </a:ext>
            </a:extLst>
          </p:cNvPr>
          <p:cNvSpPr/>
          <p:nvPr/>
        </p:nvSpPr>
        <p:spPr>
          <a:xfrm>
            <a:off x="523221" y="476250"/>
            <a:ext cx="11189354" cy="1259644"/>
          </a:xfrm>
          <a:prstGeom prst="rect">
            <a:avLst/>
          </a:prstGeom>
          <a:solidFill>
            <a:srgbClr val="875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3" name="Picture 4" descr="vzw Sivi | KRAS Gent">
            <a:extLst>
              <a:ext uri="{FF2B5EF4-FFF2-40B4-BE49-F238E27FC236}">
                <a16:creationId xmlns:a16="http://schemas.microsoft.com/office/drawing/2014/main" id="{BF76F9FC-5C61-E648-AB3D-F3E91413D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76500" y="4326873"/>
            <a:ext cx="636075" cy="95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Jong Gent in Actie - Posts | Facebook">
            <a:extLst>
              <a:ext uri="{FF2B5EF4-FFF2-40B4-BE49-F238E27FC236}">
                <a16:creationId xmlns:a16="http://schemas.microsoft.com/office/drawing/2014/main" id="{F6910A13-0E9B-CD4A-BBCC-5B05A53BE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5" t="1522" r="10892" b="1972"/>
          <a:stretch/>
        </p:blipFill>
        <p:spPr bwMode="auto">
          <a:xfrm>
            <a:off x="11023158" y="3143095"/>
            <a:ext cx="689417" cy="85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1F5B0E48-2082-0649-979C-39A23F084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9881" y="1986493"/>
            <a:ext cx="882694" cy="829732"/>
          </a:xfrm>
          <a:prstGeom prst="rect">
            <a:avLst/>
          </a:prstGeom>
        </p:spPr>
      </p:pic>
      <p:pic>
        <p:nvPicPr>
          <p:cNvPr id="17" name="Picture 2" descr="home | beweging">
            <a:extLst>
              <a:ext uri="{FF2B5EF4-FFF2-40B4-BE49-F238E27FC236}">
                <a16:creationId xmlns:a16="http://schemas.microsoft.com/office/drawing/2014/main" id="{A1A08901-3D86-AE47-917F-FB05FFA4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76635" y="5604855"/>
            <a:ext cx="1906492" cy="77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riehoek 7">
            <a:extLst>
              <a:ext uri="{FF2B5EF4-FFF2-40B4-BE49-F238E27FC236}">
                <a16:creationId xmlns:a16="http://schemas.microsoft.com/office/drawing/2014/main" id="{2C5E2F35-20D1-FF41-8391-660495D8E8B5}"/>
              </a:ext>
            </a:extLst>
          </p:cNvPr>
          <p:cNvSpPr/>
          <p:nvPr/>
        </p:nvSpPr>
        <p:spPr>
          <a:xfrm flipH="1" flipV="1">
            <a:off x="479425" y="1735893"/>
            <a:ext cx="11189354" cy="428820"/>
          </a:xfrm>
          <a:prstGeom prst="triangle">
            <a:avLst>
              <a:gd name="adj" fmla="val 50234"/>
            </a:avLst>
          </a:prstGeom>
          <a:solidFill>
            <a:srgbClr val="875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3319FF6B-6ED7-344A-842F-68EFFB979F53}"/>
              </a:ext>
            </a:extLst>
          </p:cNvPr>
          <p:cNvSpPr txBox="1"/>
          <p:nvPr/>
        </p:nvSpPr>
        <p:spPr>
          <a:xfrm>
            <a:off x="283508" y="535565"/>
            <a:ext cx="11668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6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Stemmen uit de Gentse</a:t>
            </a:r>
            <a:br>
              <a:rPr lang="nl-BE" sz="36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</a:br>
            <a:r>
              <a:rPr lang="nl-BE" sz="36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Verenigingen waar armen het woord nemen.</a:t>
            </a:r>
          </a:p>
        </p:txBody>
      </p:sp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33C9DFB1-B2BE-E34F-BF30-0556632970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7429" y="2816225"/>
            <a:ext cx="5740938" cy="356552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04653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8E55532D-D887-8941-AA87-875033F5AADE}"/>
              </a:ext>
            </a:extLst>
          </p:cNvPr>
          <p:cNvSpPr txBox="1"/>
          <p:nvPr/>
        </p:nvSpPr>
        <p:spPr>
          <a:xfrm>
            <a:off x="619331" y="374386"/>
            <a:ext cx="412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IVO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3F0B1A3-04C9-7C4D-944A-1335B41F5AFA}"/>
              </a:ext>
            </a:extLst>
          </p:cNvPr>
          <p:cNvSpPr/>
          <p:nvPr/>
        </p:nvSpPr>
        <p:spPr>
          <a:xfrm>
            <a:off x="1988457" y="5511426"/>
            <a:ext cx="44694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6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MARIANNE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83C3280-ED2B-C44F-B046-EC092F32B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476250"/>
            <a:ext cx="7021513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 met pijl&#10;&#10;Automatisch gegenereerde beschrijving">
            <a:extLst>
              <a:ext uri="{FF2B5EF4-FFF2-40B4-BE49-F238E27FC236}">
                <a16:creationId xmlns:a16="http://schemas.microsoft.com/office/drawing/2014/main" id="{10E9E5CC-DBA0-D146-893B-6BDB4BD9D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33428" y="1123221"/>
            <a:ext cx="2254847" cy="225484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8F1F785-86AF-9A4B-B407-0F70E656B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95978">
            <a:off x="2499610" y="4145065"/>
            <a:ext cx="995991" cy="995991"/>
          </a:xfrm>
          <a:prstGeom prst="rect">
            <a:avLst/>
          </a:prstGeom>
        </p:spPr>
      </p:pic>
      <p:sp>
        <p:nvSpPr>
          <p:cNvPr id="23" name="Rechthoek 22">
            <a:extLst>
              <a:ext uri="{FF2B5EF4-FFF2-40B4-BE49-F238E27FC236}">
                <a16:creationId xmlns:a16="http://schemas.microsoft.com/office/drawing/2014/main" id="{8B5840EF-1140-0449-AA84-100F12DDE401}"/>
              </a:ext>
            </a:extLst>
          </p:cNvPr>
          <p:cNvSpPr/>
          <p:nvPr/>
        </p:nvSpPr>
        <p:spPr>
          <a:xfrm>
            <a:off x="8004175" y="476250"/>
            <a:ext cx="3708400" cy="2305050"/>
          </a:xfrm>
          <a:prstGeom prst="rect">
            <a:avLst/>
          </a:prstGeom>
          <a:solidFill>
            <a:srgbClr val="7C7B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AAF098A-C633-734B-BF16-15DB93151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686" y="3429000"/>
            <a:ext cx="539140" cy="53914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F163B93-AF90-8D4B-A0D2-557F19375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80" y="2406650"/>
            <a:ext cx="430815" cy="430815"/>
          </a:xfrm>
          <a:prstGeom prst="rect">
            <a:avLst/>
          </a:prstGeom>
        </p:spPr>
      </p:pic>
      <p:sp>
        <p:nvSpPr>
          <p:cNvPr id="25" name="Tekstvak 24">
            <a:extLst>
              <a:ext uri="{FF2B5EF4-FFF2-40B4-BE49-F238E27FC236}">
                <a16:creationId xmlns:a16="http://schemas.microsoft.com/office/drawing/2014/main" id="{1E71D548-C506-414B-BD08-F14AEED7D4FD}"/>
              </a:ext>
            </a:extLst>
          </p:cNvPr>
          <p:cNvSpPr txBox="1"/>
          <p:nvPr/>
        </p:nvSpPr>
        <p:spPr>
          <a:xfrm>
            <a:off x="8075613" y="843945"/>
            <a:ext cx="3636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8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Dezelfde storm.</a:t>
            </a: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737C3DCE-3E91-494B-B00C-93BB29A5298F}"/>
              </a:ext>
            </a:extLst>
          </p:cNvPr>
          <p:cNvSpPr/>
          <p:nvPr/>
        </p:nvSpPr>
        <p:spPr>
          <a:xfrm>
            <a:off x="8004175" y="2781300"/>
            <a:ext cx="3708400" cy="3600450"/>
          </a:xfrm>
          <a:prstGeom prst="rect">
            <a:avLst/>
          </a:prstGeom>
          <a:solidFill>
            <a:srgbClr val="2A32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F1EE61AB-5161-1B42-8D9F-4CD9E2592867}"/>
              </a:ext>
            </a:extLst>
          </p:cNvPr>
          <p:cNvSpPr txBox="1"/>
          <p:nvPr/>
        </p:nvSpPr>
        <p:spPr>
          <a:xfrm>
            <a:off x="7882255" y="3748203"/>
            <a:ext cx="39102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Verschillende boten.</a:t>
            </a:r>
          </a:p>
        </p:txBody>
      </p:sp>
      <p:pic>
        <p:nvPicPr>
          <p:cNvPr id="21" name="Afbeelding 20" descr="Afbeelding met licht&#10;&#10;Automatisch gegenereerde beschrijving">
            <a:extLst>
              <a:ext uri="{FF2B5EF4-FFF2-40B4-BE49-F238E27FC236}">
                <a16:creationId xmlns:a16="http://schemas.microsoft.com/office/drawing/2014/main" id="{5B378628-7821-6549-8080-0A664F91A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00788">
            <a:off x="3896838" y="2913235"/>
            <a:ext cx="1400229" cy="140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91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>
            <a:extLst>
              <a:ext uri="{FF2B5EF4-FFF2-40B4-BE49-F238E27FC236}">
                <a16:creationId xmlns:a16="http://schemas.microsoft.com/office/drawing/2014/main" id="{CB6592C7-73E3-5649-9CDC-31B59E605B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18971" r="30444" b="32987"/>
          <a:stretch/>
        </p:blipFill>
        <p:spPr bwMode="auto">
          <a:xfrm>
            <a:off x="479424" y="476250"/>
            <a:ext cx="7021513" cy="591946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8E55532D-D887-8941-AA87-875033F5AADE}"/>
              </a:ext>
            </a:extLst>
          </p:cNvPr>
          <p:cNvSpPr txBox="1"/>
          <p:nvPr/>
        </p:nvSpPr>
        <p:spPr>
          <a:xfrm>
            <a:off x="637918" y="5321734"/>
            <a:ext cx="4122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IVO</a:t>
            </a:r>
          </a:p>
        </p:txBody>
      </p:sp>
      <p:graphicFrame>
        <p:nvGraphicFramePr>
          <p:cNvPr id="15" name="Tabel 17">
            <a:extLst>
              <a:ext uri="{FF2B5EF4-FFF2-40B4-BE49-F238E27FC236}">
                <a16:creationId xmlns:a16="http://schemas.microsoft.com/office/drawing/2014/main" id="{B8C22723-6B2B-A046-8F5C-68E77BA31D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915626"/>
              </p:ext>
            </p:extLst>
          </p:nvPr>
        </p:nvGraphicFramePr>
        <p:xfrm>
          <a:off x="8004175" y="490210"/>
          <a:ext cx="3708400" cy="6015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274">
                  <a:extLst>
                    <a:ext uri="{9D8B030D-6E8A-4147-A177-3AD203B41FA5}">
                      <a16:colId xmlns:a16="http://schemas.microsoft.com/office/drawing/2014/main" val="2092182349"/>
                    </a:ext>
                  </a:extLst>
                </a:gridCol>
                <a:gridCol w="2831126">
                  <a:extLst>
                    <a:ext uri="{9D8B030D-6E8A-4147-A177-3AD203B41FA5}">
                      <a16:colId xmlns:a16="http://schemas.microsoft.com/office/drawing/2014/main" val="3422639496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0" i="0" u="none" strike="noStrike" kern="1200" dirty="0">
                          <a:solidFill>
                            <a:srgbClr val="5493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Gevoeligheid</a:t>
                      </a:r>
                      <a:endParaRPr lang="nl-BE" sz="2000" dirty="0">
                        <a:solidFill>
                          <a:srgbClr val="5493A0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961997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000" b="0" i="0" u="none" strike="noStrike" kern="1200" dirty="0">
                          <a:solidFill>
                            <a:srgbClr val="5493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Angst besmetting</a:t>
                      </a:r>
                      <a:endParaRPr lang="nl-BE" sz="2000" dirty="0">
                        <a:solidFill>
                          <a:srgbClr val="5493A0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48457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dirty="0">
                          <a:solidFill>
                            <a:srgbClr val="5493A0"/>
                          </a:solidFill>
                        </a:rPr>
                        <a:t>Angst boete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751697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dirty="0">
                          <a:solidFill>
                            <a:srgbClr val="5493A0"/>
                          </a:solidFill>
                        </a:rPr>
                        <a:t>Ingewikkelde maatregelen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804900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dirty="0">
                          <a:solidFill>
                            <a:srgbClr val="5493A0"/>
                          </a:solidFill>
                        </a:rPr>
                        <a:t>Geen contacten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331008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dirty="0">
                          <a:solidFill>
                            <a:srgbClr val="5493A0"/>
                          </a:solidFill>
                        </a:rPr>
                        <a:t>Kinderen (ziek) in Spanje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570337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dirty="0">
                          <a:solidFill>
                            <a:srgbClr val="5493A0"/>
                          </a:solidFill>
                        </a:rPr>
                        <a:t>Geen zorg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305098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dirty="0">
                          <a:solidFill>
                            <a:srgbClr val="5493A0"/>
                          </a:solidFill>
                        </a:rPr>
                        <a:t>Geen medicatie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5408468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dirty="0">
                          <a:solidFill>
                            <a:srgbClr val="5493A0"/>
                          </a:solidFill>
                        </a:rPr>
                        <a:t>Isolement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5281975"/>
                  </a:ext>
                </a:extLst>
              </a:tr>
              <a:tr h="59055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dirty="0">
                          <a:solidFill>
                            <a:srgbClr val="5493A0"/>
                          </a:solidFill>
                        </a:rPr>
                        <a:t>Neerwaardse spiraal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7326023"/>
                  </a:ext>
                </a:extLst>
              </a:tr>
            </a:tbl>
          </a:graphicData>
        </a:graphic>
      </p:graphicFrame>
      <p:pic>
        <p:nvPicPr>
          <p:cNvPr id="23" name="Afbeelding 22">
            <a:extLst>
              <a:ext uri="{FF2B5EF4-FFF2-40B4-BE49-F238E27FC236}">
                <a16:creationId xmlns:a16="http://schemas.microsoft.com/office/drawing/2014/main" id="{F5BDB85B-9FF2-274D-BBEE-FCB7CDC61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3456" y="522198"/>
            <a:ext cx="519209" cy="519209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0B70A2E0-D697-B84F-9761-D7E8CFB2C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6175" y="1129266"/>
            <a:ext cx="506984" cy="506984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6A554E1D-6446-C544-A2B6-02988B5F5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55" y="1703691"/>
            <a:ext cx="510591" cy="510591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1C305CAA-F715-584D-8ACC-5F2FF5292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5374" y="2214282"/>
            <a:ext cx="711495" cy="711495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5A73F96B-E75F-0743-A784-5AB791AAA1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0997" y="2955244"/>
            <a:ext cx="532690" cy="532690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D72D9330-F0CE-FE49-949B-A62B8F812E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29126" y="3498205"/>
            <a:ext cx="608551" cy="608551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2184CF55-019E-CE44-88BA-556F74E9E2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9126" y="4083664"/>
            <a:ext cx="636281" cy="636281"/>
          </a:xfrm>
          <a:prstGeom prst="rect">
            <a:avLst/>
          </a:prstGeom>
        </p:spPr>
      </p:pic>
      <p:pic>
        <p:nvPicPr>
          <p:cNvPr id="38" name="Afbeelding 37" descr="Afbeelding met object, klok&#10;&#10;Automatisch gegenereerde beschrijving">
            <a:extLst>
              <a:ext uri="{FF2B5EF4-FFF2-40B4-BE49-F238E27FC236}">
                <a16:creationId xmlns:a16="http://schemas.microsoft.com/office/drawing/2014/main" id="{640B2EF2-C929-8246-960C-0500EB1AF0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9126" y="4754349"/>
            <a:ext cx="551055" cy="551055"/>
          </a:xfrm>
          <a:prstGeom prst="rect">
            <a:avLst/>
          </a:prstGeom>
        </p:spPr>
      </p:pic>
      <p:pic>
        <p:nvPicPr>
          <p:cNvPr id="40" name="Afbeelding 39" descr="Afbeelding met teken, buiten, zitten, stoppen&#10;&#10;Automatisch gegenereerde beschrijving">
            <a:extLst>
              <a:ext uri="{FF2B5EF4-FFF2-40B4-BE49-F238E27FC236}">
                <a16:creationId xmlns:a16="http://schemas.microsoft.com/office/drawing/2014/main" id="{337A84C9-B8DD-8C4B-B790-F1452447D33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1396" y="5281595"/>
            <a:ext cx="636281" cy="636281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62215978-8EC3-E840-A8F1-07E68223E6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74478" y="5974382"/>
            <a:ext cx="351684" cy="351684"/>
          </a:xfrm>
          <a:prstGeom prst="rect">
            <a:avLst/>
          </a:prstGeom>
        </p:spPr>
      </p:pic>
      <p:cxnSp>
        <p:nvCxnSpPr>
          <p:cNvPr id="45" name="Rechte verbindingslijn met pijl 44">
            <a:extLst>
              <a:ext uri="{FF2B5EF4-FFF2-40B4-BE49-F238E27FC236}">
                <a16:creationId xmlns:a16="http://schemas.microsoft.com/office/drawing/2014/main" id="{7B11F734-8731-504B-A69E-9907241BCE1D}"/>
              </a:ext>
            </a:extLst>
          </p:cNvPr>
          <p:cNvCxnSpPr>
            <a:cxnSpLocks/>
          </p:cNvCxnSpPr>
          <p:nvPr/>
        </p:nvCxnSpPr>
        <p:spPr>
          <a:xfrm>
            <a:off x="8004175" y="476250"/>
            <a:ext cx="0" cy="6226304"/>
          </a:xfrm>
          <a:prstGeom prst="straightConnector1">
            <a:avLst/>
          </a:prstGeom>
          <a:ln w="25400" cap="rnd">
            <a:solidFill>
              <a:srgbClr val="5495A0">
                <a:alpha val="43000"/>
              </a:srgbClr>
            </a:solidFill>
            <a:prstDash val="dash"/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452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8E55532D-D887-8941-AA87-875033F5AADE}"/>
              </a:ext>
            </a:extLst>
          </p:cNvPr>
          <p:cNvSpPr txBox="1"/>
          <p:nvPr/>
        </p:nvSpPr>
        <p:spPr>
          <a:xfrm>
            <a:off x="619331" y="374386"/>
            <a:ext cx="412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IVO</a:t>
            </a:r>
          </a:p>
        </p:txBody>
      </p:sp>
      <p:graphicFrame>
        <p:nvGraphicFramePr>
          <p:cNvPr id="15" name="Tabel 17">
            <a:extLst>
              <a:ext uri="{FF2B5EF4-FFF2-40B4-BE49-F238E27FC236}">
                <a16:creationId xmlns:a16="http://schemas.microsoft.com/office/drawing/2014/main" id="{B8C22723-6B2B-A046-8F5C-68E77BA31D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040526"/>
              </p:ext>
            </p:extLst>
          </p:nvPr>
        </p:nvGraphicFramePr>
        <p:xfrm>
          <a:off x="8012761" y="490211"/>
          <a:ext cx="3699813" cy="58644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529">
                  <a:extLst>
                    <a:ext uri="{9D8B030D-6E8A-4147-A177-3AD203B41FA5}">
                      <a16:colId xmlns:a16="http://schemas.microsoft.com/office/drawing/2014/main" val="2092182349"/>
                    </a:ext>
                  </a:extLst>
                </a:gridCol>
                <a:gridCol w="2877284">
                  <a:extLst>
                    <a:ext uri="{9D8B030D-6E8A-4147-A177-3AD203B41FA5}">
                      <a16:colId xmlns:a16="http://schemas.microsoft.com/office/drawing/2014/main" val="3422639496"/>
                    </a:ext>
                  </a:extLst>
                </a:gridCol>
              </a:tblGrid>
              <a:tr h="699786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i="0" u="none" strike="noStrike" kern="1200" dirty="0">
                          <a:solidFill>
                            <a:srgbClr val="5A64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Interimwerk</a:t>
                      </a:r>
                      <a:endParaRPr lang="nl-BE" sz="2000" b="1" dirty="0">
                        <a:solidFill>
                          <a:srgbClr val="5A6420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961997"/>
                  </a:ext>
                </a:extLst>
              </a:tr>
              <a:tr h="699786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000" b="1" i="0" u="none" strike="noStrike" kern="1200" dirty="0">
                          <a:solidFill>
                            <a:srgbClr val="5A642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Ziek</a:t>
                      </a:r>
                      <a:endParaRPr lang="nl-BE" sz="2000" b="1" dirty="0">
                        <a:solidFill>
                          <a:srgbClr val="5A6420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48457"/>
                  </a:ext>
                </a:extLst>
              </a:tr>
              <a:tr h="699786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solidFill>
                            <a:srgbClr val="5A6420"/>
                          </a:solidFill>
                        </a:rPr>
                        <a:t>Plaats kwijt </a:t>
                      </a:r>
                      <a:br>
                        <a:rPr lang="nl-BE" sz="2000" b="1" dirty="0">
                          <a:solidFill>
                            <a:srgbClr val="5A6420"/>
                          </a:solidFill>
                        </a:rPr>
                      </a:br>
                      <a:r>
                        <a:rPr lang="nl-BE" sz="2000" b="1" dirty="0">
                          <a:solidFill>
                            <a:srgbClr val="5A6420"/>
                          </a:solidFill>
                        </a:rPr>
                        <a:t>Geen inkomen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751697"/>
                  </a:ext>
                </a:extLst>
              </a:tr>
              <a:tr h="699786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solidFill>
                            <a:srgbClr val="5A6420"/>
                          </a:solidFill>
                        </a:rPr>
                        <a:t>Geen thuis meer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804900"/>
                  </a:ext>
                </a:extLst>
              </a:tr>
              <a:tr h="781770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000" b="1" dirty="0">
                          <a:solidFill>
                            <a:srgbClr val="5A6420"/>
                          </a:solidFill>
                        </a:rPr>
                        <a:t>(vaste) Kosten</a:t>
                      </a:r>
                      <a:br>
                        <a:rPr lang="nl-BE" sz="2000" b="1" dirty="0">
                          <a:solidFill>
                            <a:srgbClr val="5A6420"/>
                          </a:solidFill>
                        </a:rPr>
                      </a:br>
                      <a:r>
                        <a:rPr lang="nl-BE" sz="2000" b="1" dirty="0">
                          <a:solidFill>
                            <a:srgbClr val="5A6420"/>
                          </a:solidFill>
                        </a:rPr>
                        <a:t>Schulden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331008"/>
                  </a:ext>
                </a:extLst>
              </a:tr>
              <a:tr h="800025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solidFill>
                            <a:srgbClr val="5A6420"/>
                          </a:solidFill>
                        </a:rPr>
                        <a:t>Bij broer</a:t>
                      </a:r>
                    </a:p>
                    <a:p>
                      <a:r>
                        <a:rPr lang="nl-BE" sz="2000" b="1" dirty="0">
                          <a:solidFill>
                            <a:srgbClr val="5A6420"/>
                          </a:solidFill>
                        </a:rPr>
                        <a:t>Verhuis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570337"/>
                  </a:ext>
                </a:extLst>
              </a:tr>
              <a:tr h="782424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solidFill>
                            <a:srgbClr val="5A6420"/>
                          </a:solidFill>
                        </a:rPr>
                        <a:t>Straat</a:t>
                      </a:r>
                      <a:br>
                        <a:rPr lang="nl-BE" sz="2000" b="1" dirty="0">
                          <a:solidFill>
                            <a:srgbClr val="5A6420"/>
                          </a:solidFill>
                        </a:rPr>
                      </a:br>
                      <a:r>
                        <a:rPr lang="nl-BE" sz="2000" b="1" dirty="0">
                          <a:solidFill>
                            <a:srgbClr val="5A6420"/>
                          </a:solidFill>
                        </a:rPr>
                        <a:t>Opvang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305098"/>
                  </a:ext>
                </a:extLst>
              </a:tr>
              <a:tr h="699786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solidFill>
                            <a:srgbClr val="5A6420"/>
                          </a:solidFill>
                        </a:rPr>
                        <a:t>3 Maanden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0869232"/>
                  </a:ext>
                </a:extLst>
              </a:tr>
            </a:tbl>
          </a:graphicData>
        </a:graphic>
      </p:graphicFrame>
      <p:sp>
        <p:nvSpPr>
          <p:cNvPr id="4" name="Rechthoek 3">
            <a:extLst>
              <a:ext uri="{FF2B5EF4-FFF2-40B4-BE49-F238E27FC236}">
                <a16:creationId xmlns:a16="http://schemas.microsoft.com/office/drawing/2014/main" id="{B3F0B1A3-04C9-7C4D-944A-1335B41F5AFA}"/>
              </a:ext>
            </a:extLst>
          </p:cNvPr>
          <p:cNvSpPr/>
          <p:nvPr/>
        </p:nvSpPr>
        <p:spPr>
          <a:xfrm>
            <a:off x="1988457" y="5511426"/>
            <a:ext cx="44694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6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MARIANNE</a:t>
            </a:r>
          </a:p>
        </p:txBody>
      </p:sp>
      <p:pic>
        <p:nvPicPr>
          <p:cNvPr id="13" name="Afbeelding 12" descr="Afbeelding met gras, bank, buiten, hek&#10;&#10;Automatisch gegenereerde beschrijving">
            <a:extLst>
              <a:ext uri="{FF2B5EF4-FFF2-40B4-BE49-F238E27FC236}">
                <a16:creationId xmlns:a16="http://schemas.microsoft.com/office/drawing/2014/main" id="{5F9BAF9B-6B22-854A-B36A-FBDE736D2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5" y="476250"/>
            <a:ext cx="7021514" cy="5891540"/>
          </a:xfrm>
          <a:prstGeom prst="rect">
            <a:avLst/>
          </a:prstGeom>
        </p:spPr>
      </p:pic>
      <p:sp>
        <p:nvSpPr>
          <p:cNvPr id="17" name="Rechthoek 16">
            <a:extLst>
              <a:ext uri="{FF2B5EF4-FFF2-40B4-BE49-F238E27FC236}">
                <a16:creationId xmlns:a16="http://schemas.microsoft.com/office/drawing/2014/main" id="{91B03E93-A226-974B-B781-645AC178552A}"/>
              </a:ext>
            </a:extLst>
          </p:cNvPr>
          <p:cNvSpPr/>
          <p:nvPr/>
        </p:nvSpPr>
        <p:spPr>
          <a:xfrm>
            <a:off x="619331" y="5352127"/>
            <a:ext cx="335700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6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JEROME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0161E9-0C60-E442-BD01-C6985573E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747" y="1235894"/>
            <a:ext cx="602370" cy="60237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E6B2531-3330-A943-AADF-908DB4EBE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5735" y="1940737"/>
            <a:ext cx="514580" cy="514580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2B08D20A-2FE9-254A-801B-5079D0E74A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0922" y="3412998"/>
            <a:ext cx="570075" cy="570075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1EC19EB2-9262-0140-8DB3-F7E0E2B80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9594" y="2612800"/>
            <a:ext cx="642715" cy="642715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77F91723-F01E-A849-820C-CECFF3826C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8618" y="4110972"/>
            <a:ext cx="652182" cy="652182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D265454C-69AF-2443-B8EA-AD636D8305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4598" y="4956918"/>
            <a:ext cx="544606" cy="544606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85523DB1-E337-AA4B-B376-8DEEEA2A35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4413" y="5705600"/>
            <a:ext cx="544791" cy="544791"/>
          </a:xfrm>
          <a:prstGeom prst="rect">
            <a:avLst/>
          </a:prstGeom>
        </p:spPr>
      </p:pic>
      <p:cxnSp>
        <p:nvCxnSpPr>
          <p:cNvPr id="30" name="Rechte verbindingslijn met pijl 29">
            <a:extLst>
              <a:ext uri="{FF2B5EF4-FFF2-40B4-BE49-F238E27FC236}">
                <a16:creationId xmlns:a16="http://schemas.microsoft.com/office/drawing/2014/main" id="{B0E0C58E-F0FB-814D-BBEA-837F06EB58F3}"/>
              </a:ext>
            </a:extLst>
          </p:cNvPr>
          <p:cNvCxnSpPr>
            <a:cxnSpLocks/>
          </p:cNvCxnSpPr>
          <p:nvPr/>
        </p:nvCxnSpPr>
        <p:spPr>
          <a:xfrm>
            <a:off x="8004175" y="476250"/>
            <a:ext cx="0" cy="6226304"/>
          </a:xfrm>
          <a:prstGeom prst="straightConnector1">
            <a:avLst/>
          </a:prstGeom>
          <a:ln w="25400" cap="rnd">
            <a:solidFill>
              <a:srgbClr val="5A6420">
                <a:alpha val="43000"/>
              </a:srgbClr>
            </a:solidFill>
            <a:prstDash val="dash"/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Afbeelding 30">
            <a:extLst>
              <a:ext uri="{FF2B5EF4-FFF2-40B4-BE49-F238E27FC236}">
                <a16:creationId xmlns:a16="http://schemas.microsoft.com/office/drawing/2014/main" id="{3EDB13E1-2DFE-B345-BA20-A7F4CC38A2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0922" y="581770"/>
            <a:ext cx="526104" cy="52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68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8E55532D-D887-8941-AA87-875033F5AADE}"/>
              </a:ext>
            </a:extLst>
          </p:cNvPr>
          <p:cNvSpPr txBox="1"/>
          <p:nvPr/>
        </p:nvSpPr>
        <p:spPr>
          <a:xfrm>
            <a:off x="619331" y="374386"/>
            <a:ext cx="412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IVO</a:t>
            </a:r>
          </a:p>
        </p:txBody>
      </p:sp>
      <p:graphicFrame>
        <p:nvGraphicFramePr>
          <p:cNvPr id="15" name="Tabel 17">
            <a:extLst>
              <a:ext uri="{FF2B5EF4-FFF2-40B4-BE49-F238E27FC236}">
                <a16:creationId xmlns:a16="http://schemas.microsoft.com/office/drawing/2014/main" id="{B8C22723-6B2B-A046-8F5C-68E77BA31D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770739"/>
              </p:ext>
            </p:extLst>
          </p:nvPr>
        </p:nvGraphicFramePr>
        <p:xfrm>
          <a:off x="8012603" y="490210"/>
          <a:ext cx="3699971" cy="5891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564">
                  <a:extLst>
                    <a:ext uri="{9D8B030D-6E8A-4147-A177-3AD203B41FA5}">
                      <a16:colId xmlns:a16="http://schemas.microsoft.com/office/drawing/2014/main" val="2092182349"/>
                    </a:ext>
                  </a:extLst>
                </a:gridCol>
                <a:gridCol w="2877407">
                  <a:extLst>
                    <a:ext uri="{9D8B030D-6E8A-4147-A177-3AD203B41FA5}">
                      <a16:colId xmlns:a16="http://schemas.microsoft.com/office/drawing/2014/main" val="3422639496"/>
                    </a:ext>
                  </a:extLst>
                </a:gridCol>
              </a:tblGrid>
              <a:tr h="841649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i="0" u="none" strike="noStrike" kern="1200" dirty="0">
                          <a:solidFill>
                            <a:srgbClr val="B7967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Zoon - Test</a:t>
                      </a:r>
                      <a:endParaRPr lang="nl-BE" sz="2000" b="1" dirty="0">
                        <a:solidFill>
                          <a:srgbClr val="B79675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961997"/>
                  </a:ext>
                </a:extLst>
              </a:tr>
              <a:tr h="841649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BE" sz="2000" b="1" i="0" u="none" strike="noStrike" kern="1200" dirty="0">
                          <a:solidFill>
                            <a:srgbClr val="B7967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Bakkersschool</a:t>
                      </a:r>
                      <a:endParaRPr lang="nl-BE" sz="2000" b="1" dirty="0">
                        <a:solidFill>
                          <a:srgbClr val="B79675"/>
                        </a:solidFill>
                      </a:endParaRP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48457"/>
                  </a:ext>
                </a:extLst>
              </a:tr>
              <a:tr h="841649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solidFill>
                            <a:srgbClr val="B79675"/>
                          </a:solidFill>
                        </a:rPr>
                        <a:t>Keuken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751697"/>
                  </a:ext>
                </a:extLst>
              </a:tr>
              <a:tr h="841649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solidFill>
                            <a:srgbClr val="B79675"/>
                          </a:solidFill>
                        </a:rPr>
                        <a:t>Boodschappen - Kosten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804900"/>
                  </a:ext>
                </a:extLst>
              </a:tr>
              <a:tr h="841649">
                <a:tc>
                  <a:txBody>
                    <a:bodyPr/>
                    <a:lstStyle/>
                    <a:p>
                      <a:endParaRPr lang="nl-BE" dirty="0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solidFill>
                            <a:srgbClr val="B79675"/>
                          </a:solidFill>
                        </a:rPr>
                        <a:t>Motiveren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331008"/>
                  </a:ext>
                </a:extLst>
              </a:tr>
              <a:tr h="841649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solidFill>
                            <a:srgbClr val="B79675"/>
                          </a:solidFill>
                        </a:rPr>
                        <a:t>Stress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8570337"/>
                  </a:ext>
                </a:extLst>
              </a:tr>
              <a:tr h="841649">
                <a:tc>
                  <a:txBody>
                    <a:bodyPr/>
                    <a:lstStyle/>
                    <a:p>
                      <a:endParaRPr lang="nl-BE"/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sz="2000" b="1" dirty="0">
                          <a:solidFill>
                            <a:srgbClr val="B79675"/>
                          </a:solidFill>
                        </a:rPr>
                        <a:t>Psycholoog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305098"/>
                  </a:ext>
                </a:extLst>
              </a:tr>
            </a:tbl>
          </a:graphicData>
        </a:graphic>
      </p:graphicFrame>
      <p:pic>
        <p:nvPicPr>
          <p:cNvPr id="3" name="Afbeelding 2" descr="Afbeelding met binnen, venster, kamer, keuken&#10;&#10;Automatisch gegenereerde beschrijving">
            <a:extLst>
              <a:ext uri="{FF2B5EF4-FFF2-40B4-BE49-F238E27FC236}">
                <a16:creationId xmlns:a16="http://schemas.microsoft.com/office/drawing/2014/main" id="{191D3973-09C3-1A4E-91EC-D2BBCF1E9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56" y="476250"/>
            <a:ext cx="6990181" cy="5917562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B3F0B1A3-04C9-7C4D-944A-1335B41F5AFA}"/>
              </a:ext>
            </a:extLst>
          </p:cNvPr>
          <p:cNvSpPr/>
          <p:nvPr/>
        </p:nvSpPr>
        <p:spPr>
          <a:xfrm>
            <a:off x="1988457" y="5433606"/>
            <a:ext cx="44694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6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MARIANNE</a:t>
            </a:r>
          </a:p>
        </p:txBody>
      </p:sp>
      <p:pic>
        <p:nvPicPr>
          <p:cNvPr id="6" name="Afbeelding 5" descr="Afbeelding met teken, licht&#10;&#10;Automatisch gegenereerde beschrijving">
            <a:extLst>
              <a:ext uri="{FF2B5EF4-FFF2-40B4-BE49-F238E27FC236}">
                <a16:creationId xmlns:a16="http://schemas.microsoft.com/office/drawing/2014/main" id="{36DC3441-E008-4C40-87FF-0620D2A00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604" y="515693"/>
            <a:ext cx="680717" cy="68071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E9183CE-ED8E-9D43-9580-2EAEDA485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5030" y="1354275"/>
            <a:ext cx="752475" cy="752475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11F4CAE-6DF4-9048-91BB-31562A683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9517" y="2250515"/>
            <a:ext cx="569597" cy="56959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416B99B2-6B23-114C-A34C-774536DAFE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6861" y="3107642"/>
            <a:ext cx="642715" cy="642715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C5BA3E94-340E-1841-BF3B-BFDF55E7CE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2365" y="3955688"/>
            <a:ext cx="570076" cy="570076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DE98FF4D-1E60-3345-B8E5-1565F4C0A6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5849" y="4781307"/>
            <a:ext cx="642715" cy="642715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C7FDD124-ACB8-704A-8D33-5375D7C74D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6362" y="5537704"/>
            <a:ext cx="631143" cy="631143"/>
          </a:xfrm>
          <a:prstGeom prst="rect">
            <a:avLst/>
          </a:prstGeom>
        </p:spPr>
      </p:pic>
      <p:cxnSp>
        <p:nvCxnSpPr>
          <p:cNvPr id="35" name="Rechte verbindingslijn met pijl 34">
            <a:extLst>
              <a:ext uri="{FF2B5EF4-FFF2-40B4-BE49-F238E27FC236}">
                <a16:creationId xmlns:a16="http://schemas.microsoft.com/office/drawing/2014/main" id="{FBBC5D6A-C6EA-444F-B95F-42A0C9D52C6C}"/>
              </a:ext>
            </a:extLst>
          </p:cNvPr>
          <p:cNvCxnSpPr>
            <a:cxnSpLocks/>
          </p:cNvCxnSpPr>
          <p:nvPr/>
        </p:nvCxnSpPr>
        <p:spPr>
          <a:xfrm>
            <a:off x="8004175" y="476250"/>
            <a:ext cx="0" cy="6226304"/>
          </a:xfrm>
          <a:prstGeom prst="straightConnector1">
            <a:avLst/>
          </a:prstGeom>
          <a:ln w="25400" cap="rnd">
            <a:solidFill>
              <a:srgbClr val="B79675">
                <a:alpha val="43000"/>
              </a:srgbClr>
            </a:solidFill>
            <a:prstDash val="dash"/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172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8E55532D-D887-8941-AA87-875033F5AADE}"/>
              </a:ext>
            </a:extLst>
          </p:cNvPr>
          <p:cNvSpPr txBox="1"/>
          <p:nvPr/>
        </p:nvSpPr>
        <p:spPr>
          <a:xfrm>
            <a:off x="619331" y="374386"/>
            <a:ext cx="412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IVO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3F0B1A3-04C9-7C4D-944A-1335B41F5AFA}"/>
              </a:ext>
            </a:extLst>
          </p:cNvPr>
          <p:cNvSpPr/>
          <p:nvPr/>
        </p:nvSpPr>
        <p:spPr>
          <a:xfrm>
            <a:off x="1988457" y="5433606"/>
            <a:ext cx="44694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6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MARIANNE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22BDFCFC-A6B0-D34F-821D-5E0D58F59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" y="-300445"/>
            <a:ext cx="7785463" cy="7158446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F7D9B892-2D68-364C-8E4A-04D2CD64B2B9}"/>
              </a:ext>
            </a:extLst>
          </p:cNvPr>
          <p:cNvSpPr/>
          <p:nvPr/>
        </p:nvSpPr>
        <p:spPr>
          <a:xfrm>
            <a:off x="8004175" y="476250"/>
            <a:ext cx="3708400" cy="5905500"/>
          </a:xfrm>
          <a:prstGeom prst="rect">
            <a:avLst/>
          </a:prstGeom>
          <a:solidFill>
            <a:srgbClr val="549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D703D29-6675-8E4C-BD1C-B4B0D477FDC6}"/>
              </a:ext>
            </a:extLst>
          </p:cNvPr>
          <p:cNvSpPr txBox="1"/>
          <p:nvPr/>
        </p:nvSpPr>
        <p:spPr>
          <a:xfrm>
            <a:off x="8075613" y="843945"/>
            <a:ext cx="36369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4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Een kwestie van perspectief</a:t>
            </a:r>
            <a:r>
              <a:rPr lang="nl-BE" sz="6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33061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8E55532D-D887-8941-AA87-875033F5AADE}"/>
              </a:ext>
            </a:extLst>
          </p:cNvPr>
          <p:cNvSpPr txBox="1"/>
          <p:nvPr/>
        </p:nvSpPr>
        <p:spPr>
          <a:xfrm>
            <a:off x="619331" y="374386"/>
            <a:ext cx="412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IVO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3F0B1A3-04C9-7C4D-944A-1335B41F5AFA}"/>
              </a:ext>
            </a:extLst>
          </p:cNvPr>
          <p:cNvSpPr/>
          <p:nvPr/>
        </p:nvSpPr>
        <p:spPr>
          <a:xfrm>
            <a:off x="1988457" y="5433606"/>
            <a:ext cx="44694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6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MARIANNE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7D9B892-2D68-364C-8E4A-04D2CD64B2B9}"/>
              </a:ext>
            </a:extLst>
          </p:cNvPr>
          <p:cNvSpPr/>
          <p:nvPr/>
        </p:nvSpPr>
        <p:spPr>
          <a:xfrm>
            <a:off x="496388" y="476250"/>
            <a:ext cx="11216187" cy="684213"/>
          </a:xfrm>
          <a:prstGeom prst="rect">
            <a:avLst/>
          </a:prstGeom>
          <a:solidFill>
            <a:srgbClr val="549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D703D29-6675-8E4C-BD1C-B4B0D477FDC6}"/>
              </a:ext>
            </a:extLst>
          </p:cNvPr>
          <p:cNvSpPr txBox="1"/>
          <p:nvPr/>
        </p:nvSpPr>
        <p:spPr>
          <a:xfrm>
            <a:off x="4256586" y="538919"/>
            <a:ext cx="370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Communincatie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DC2FAFB-E5C8-534E-B785-7EE1E22D9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325" y="1751067"/>
            <a:ext cx="5322250" cy="386956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2E42E44-C8AE-B64D-AE19-DE07646E4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55" y="1304313"/>
            <a:ext cx="3600000" cy="197786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CD7C8514-4D9C-6141-958D-0EF867A05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24" y="1553889"/>
            <a:ext cx="3600000" cy="2001896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56050B8-02F8-024F-B9EE-2466C3B586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4887" y="1884341"/>
            <a:ext cx="3600000" cy="198396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3AAE092-6782-3C4B-9825-E258A1F1A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0730" y="2533340"/>
            <a:ext cx="3600000" cy="199149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C6CF2ABC-F401-244E-9B39-88DFF51E39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7238" y="3202468"/>
            <a:ext cx="3600000" cy="197136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20" name="Afbeelding 19" descr="Afbeelding met tekst&#10;&#10;Automatisch gegenereerde beschrijving">
            <a:extLst>
              <a:ext uri="{FF2B5EF4-FFF2-40B4-BE49-F238E27FC236}">
                <a16:creationId xmlns:a16="http://schemas.microsoft.com/office/drawing/2014/main" id="{6A24A130-911C-CB4E-8C3D-65CF60E8D3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8419" y="3739830"/>
            <a:ext cx="3600000" cy="1982979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46CF3A4D-4736-7F47-BC90-B5E27D08EE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157" y="4397788"/>
            <a:ext cx="3600000" cy="198396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62779331-2AB6-9841-B553-57443A2229C2}"/>
              </a:ext>
            </a:extLst>
          </p:cNvPr>
          <p:cNvCxnSpPr>
            <a:stCxn id="5" idx="2"/>
          </p:cNvCxnSpPr>
          <p:nvPr/>
        </p:nvCxnSpPr>
        <p:spPr>
          <a:xfrm flipH="1">
            <a:off x="6096000" y="1160463"/>
            <a:ext cx="8482" cy="5221287"/>
          </a:xfrm>
          <a:prstGeom prst="line">
            <a:avLst/>
          </a:prstGeom>
          <a:ln w="38100">
            <a:solidFill>
              <a:srgbClr val="5495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vak 24">
            <a:extLst>
              <a:ext uri="{FF2B5EF4-FFF2-40B4-BE49-F238E27FC236}">
                <a16:creationId xmlns:a16="http://schemas.microsoft.com/office/drawing/2014/main" id="{1886791D-495D-A846-B803-A2BDAB9D6D20}"/>
              </a:ext>
            </a:extLst>
          </p:cNvPr>
          <p:cNvSpPr txBox="1"/>
          <p:nvPr/>
        </p:nvSpPr>
        <p:spPr>
          <a:xfrm>
            <a:off x="10213145" y="-4360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665883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8E55532D-D887-8941-AA87-875033F5AADE}"/>
              </a:ext>
            </a:extLst>
          </p:cNvPr>
          <p:cNvSpPr txBox="1"/>
          <p:nvPr/>
        </p:nvSpPr>
        <p:spPr>
          <a:xfrm>
            <a:off x="619331" y="374386"/>
            <a:ext cx="412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IVO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3F0B1A3-04C9-7C4D-944A-1335B41F5AFA}"/>
              </a:ext>
            </a:extLst>
          </p:cNvPr>
          <p:cNvSpPr/>
          <p:nvPr/>
        </p:nvSpPr>
        <p:spPr>
          <a:xfrm>
            <a:off x="1988457" y="5433606"/>
            <a:ext cx="44694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6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MARIANNE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7D9B892-2D68-364C-8E4A-04D2CD64B2B9}"/>
              </a:ext>
            </a:extLst>
          </p:cNvPr>
          <p:cNvSpPr/>
          <p:nvPr/>
        </p:nvSpPr>
        <p:spPr>
          <a:xfrm>
            <a:off x="496388" y="476250"/>
            <a:ext cx="11216187" cy="684213"/>
          </a:xfrm>
          <a:prstGeom prst="rect">
            <a:avLst/>
          </a:prstGeom>
          <a:solidFill>
            <a:srgbClr val="549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D703D29-6675-8E4C-BD1C-B4B0D477FDC6}"/>
              </a:ext>
            </a:extLst>
          </p:cNvPr>
          <p:cNvSpPr txBox="1"/>
          <p:nvPr/>
        </p:nvSpPr>
        <p:spPr>
          <a:xfrm>
            <a:off x="496388" y="550976"/>
            <a:ext cx="11216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Hulp- en dienstverlening</a:t>
            </a:r>
          </a:p>
        </p:txBody>
      </p: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62779331-2AB6-9841-B553-57443A2229C2}"/>
              </a:ext>
            </a:extLst>
          </p:cNvPr>
          <p:cNvCxnSpPr>
            <a:stCxn id="5" idx="2"/>
          </p:cNvCxnSpPr>
          <p:nvPr/>
        </p:nvCxnSpPr>
        <p:spPr>
          <a:xfrm flipH="1">
            <a:off x="6096000" y="1160463"/>
            <a:ext cx="8482" cy="5221287"/>
          </a:xfrm>
          <a:prstGeom prst="line">
            <a:avLst/>
          </a:prstGeom>
          <a:ln w="38100">
            <a:solidFill>
              <a:srgbClr val="5495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vak 24">
            <a:extLst>
              <a:ext uri="{FF2B5EF4-FFF2-40B4-BE49-F238E27FC236}">
                <a16:creationId xmlns:a16="http://schemas.microsoft.com/office/drawing/2014/main" id="{1886791D-495D-A846-B803-A2BDAB9D6D20}"/>
              </a:ext>
            </a:extLst>
          </p:cNvPr>
          <p:cNvSpPr txBox="1"/>
          <p:nvPr/>
        </p:nvSpPr>
        <p:spPr>
          <a:xfrm>
            <a:off x="10213145" y="-4360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pic>
        <p:nvPicPr>
          <p:cNvPr id="16386" name="Picture 2" descr="E-Commerce, Online Verkopen, Online Verkoop, E Commerce">
            <a:extLst>
              <a:ext uri="{FF2B5EF4-FFF2-40B4-BE49-F238E27FC236}">
                <a16:creationId xmlns:a16="http://schemas.microsoft.com/office/drawing/2014/main" id="{11A60244-DC02-0945-A598-8F6310D4F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64" y="1592263"/>
            <a:ext cx="5361918" cy="229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losed and Secured Retail Store in Shopping Mall Free Stock Photo">
            <a:extLst>
              <a:ext uri="{FF2B5EF4-FFF2-40B4-BE49-F238E27FC236}">
                <a16:creationId xmlns:a16="http://schemas.microsoft.com/office/drawing/2014/main" id="{451D3398-D034-0542-8675-45469218F6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5" b="9102"/>
          <a:stretch/>
        </p:blipFill>
        <p:spPr bwMode="auto">
          <a:xfrm>
            <a:off x="6383338" y="1592263"/>
            <a:ext cx="5303792" cy="229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078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>
            <a:extLst>
              <a:ext uri="{FF2B5EF4-FFF2-40B4-BE49-F238E27FC236}">
                <a16:creationId xmlns:a16="http://schemas.microsoft.com/office/drawing/2014/main" id="{8E55532D-D887-8941-AA87-875033F5AADE}"/>
              </a:ext>
            </a:extLst>
          </p:cNvPr>
          <p:cNvSpPr txBox="1"/>
          <p:nvPr/>
        </p:nvSpPr>
        <p:spPr>
          <a:xfrm>
            <a:off x="619331" y="374386"/>
            <a:ext cx="4122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8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IVO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3F0B1A3-04C9-7C4D-944A-1335B41F5AFA}"/>
              </a:ext>
            </a:extLst>
          </p:cNvPr>
          <p:cNvSpPr/>
          <p:nvPr/>
        </p:nvSpPr>
        <p:spPr>
          <a:xfrm>
            <a:off x="1988457" y="5433606"/>
            <a:ext cx="446949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60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MARIANNE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F7D9B892-2D68-364C-8E4A-04D2CD64B2B9}"/>
              </a:ext>
            </a:extLst>
          </p:cNvPr>
          <p:cNvSpPr/>
          <p:nvPr/>
        </p:nvSpPr>
        <p:spPr>
          <a:xfrm>
            <a:off x="496388" y="476250"/>
            <a:ext cx="11216187" cy="684213"/>
          </a:xfrm>
          <a:prstGeom prst="rect">
            <a:avLst/>
          </a:prstGeom>
          <a:solidFill>
            <a:srgbClr val="5495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ED703D29-6675-8E4C-BD1C-B4B0D477FDC6}"/>
              </a:ext>
            </a:extLst>
          </p:cNvPr>
          <p:cNvSpPr txBox="1"/>
          <p:nvPr/>
        </p:nvSpPr>
        <p:spPr>
          <a:xfrm>
            <a:off x="3869735" y="550976"/>
            <a:ext cx="446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AmplitudeWide-Ultra" panose="02000603050000020004" pitchFamily="2" charset="0"/>
                <a:cs typeface="AmplitudeWide-Ultra" panose="02000603050000020004" pitchFamily="2" charset="0"/>
              </a:rPr>
              <a:t>Gezondheid</a:t>
            </a:r>
          </a:p>
        </p:txBody>
      </p: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62779331-2AB6-9841-B553-57443A2229C2}"/>
              </a:ext>
            </a:extLst>
          </p:cNvPr>
          <p:cNvCxnSpPr>
            <a:stCxn id="5" idx="2"/>
          </p:cNvCxnSpPr>
          <p:nvPr/>
        </p:nvCxnSpPr>
        <p:spPr>
          <a:xfrm flipH="1">
            <a:off x="6096000" y="1160463"/>
            <a:ext cx="8482" cy="5221287"/>
          </a:xfrm>
          <a:prstGeom prst="line">
            <a:avLst/>
          </a:prstGeom>
          <a:ln w="38100">
            <a:solidFill>
              <a:srgbClr val="5495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vak 24">
            <a:extLst>
              <a:ext uri="{FF2B5EF4-FFF2-40B4-BE49-F238E27FC236}">
                <a16:creationId xmlns:a16="http://schemas.microsoft.com/office/drawing/2014/main" id="{1886791D-495D-A846-B803-A2BDAB9D6D20}"/>
              </a:ext>
            </a:extLst>
          </p:cNvPr>
          <p:cNvSpPr txBox="1"/>
          <p:nvPr/>
        </p:nvSpPr>
        <p:spPr>
          <a:xfrm>
            <a:off x="10213145" y="-4360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pic>
        <p:nvPicPr>
          <p:cNvPr id="17410" name="Picture 2" descr="Rotonde, Afgeplakt, Speeltuin, Kinderen, Gesloten">
            <a:extLst>
              <a:ext uri="{FF2B5EF4-FFF2-40B4-BE49-F238E27FC236}">
                <a16:creationId xmlns:a16="http://schemas.microsoft.com/office/drawing/2014/main" id="{5CD75E4C-AAD4-9440-927E-4C2FFF4B8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1592263"/>
            <a:ext cx="5329237" cy="32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Trampoline, Meisje, Spelen, Springen, Plezier">
            <a:extLst>
              <a:ext uri="{FF2B5EF4-FFF2-40B4-BE49-F238E27FC236}">
                <a16:creationId xmlns:a16="http://schemas.microsoft.com/office/drawing/2014/main" id="{4AFD0145-1DD5-FC4F-908D-CE999B1101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6"/>
          <a:stretch/>
        </p:blipFill>
        <p:spPr bwMode="auto">
          <a:xfrm>
            <a:off x="496387" y="1592263"/>
            <a:ext cx="5328479" cy="313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91625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125</Words>
  <Application>Microsoft Macintosh PowerPoint</Application>
  <PresentationFormat>Breedbeeld</PresentationFormat>
  <Paragraphs>61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AmplitudeWide-Ultra</vt:lpstr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steven van hemelryck</dc:creator>
  <cp:lastModifiedBy>steven van hemelryck</cp:lastModifiedBy>
  <cp:revision>13</cp:revision>
  <dcterms:created xsi:type="dcterms:W3CDTF">2020-09-29T14:25:24Z</dcterms:created>
  <dcterms:modified xsi:type="dcterms:W3CDTF">2020-09-29T19:42:28Z</dcterms:modified>
</cp:coreProperties>
</file>